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8" r:id="rId5"/>
    <p:sldMasterId id="2147483669" r:id="rId6"/>
    <p:sldMasterId id="214748367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FA868B-8158-485C-97C6-A092EB041DC4}">
  <a:tblStyle styleId="{D5FA868B-8158-485C-97C6-A092EB041D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49958e785_2_10:notes"/>
          <p:cNvSpPr/>
          <p:nvPr>
            <p:ph idx="2" type="sldImg"/>
          </p:nvPr>
        </p:nvSpPr>
        <p:spPr>
          <a:xfrm>
            <a:off x="1893299" y="685965"/>
            <a:ext cx="3071401" cy="342982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049958e785_2_10:notes"/>
          <p:cNvSpPr txBox="1"/>
          <p:nvPr>
            <p:ph idx="1" type="body"/>
          </p:nvPr>
        </p:nvSpPr>
        <p:spPr>
          <a:xfrm>
            <a:off x="685801" y="4343409"/>
            <a:ext cx="5486400" cy="4114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Zhuoling (0.5)</a:t>
            </a:r>
            <a:endParaRPr sz="2000"/>
          </a:p>
        </p:txBody>
      </p:sp>
      <p:sp>
        <p:nvSpPr>
          <p:cNvPr id="116" name="Google Shape;116;g1049958e785_2_10:notes"/>
          <p:cNvSpPr txBox="1"/>
          <p:nvPr>
            <p:ph idx="12" type="sldNum"/>
          </p:nvPr>
        </p:nvSpPr>
        <p:spPr>
          <a:xfrm>
            <a:off x="3884615" y="8685230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49958e78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49958e78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Sherif (0.5)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Results are difficult to interpret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Unclear explanation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53ea2cf0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53ea2cf0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Sherif (1.5)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Explainer for object classification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Analyzes the full image, not only the detection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Creation of N random binary masks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Blurring of the masks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Applying every mask to the inputted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Classify perturbed image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Weighted sum of masks and scores to create saliency map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Adaption due to SODEx Explainer algorithm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Perform object detection on the perturbed image and use score of object with the highest probability of the class we are trying to explain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e05542b7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e05542b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Sherif (0.5)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Influence of mask params to </a:t>
            </a:r>
            <a:r>
              <a:rPr b="1" lang="en-GB" sz="2000">
                <a:solidFill>
                  <a:schemeClr val="dk1"/>
                </a:solidFill>
              </a:rPr>
              <a:t>runtime</a:t>
            </a:r>
            <a:r>
              <a:rPr lang="en-GB" sz="2000">
                <a:solidFill>
                  <a:schemeClr val="dk1"/>
                </a:solidFill>
              </a:rPr>
              <a:t> and </a:t>
            </a:r>
            <a:r>
              <a:rPr b="1" lang="en-GB" sz="2000">
                <a:solidFill>
                  <a:schemeClr val="dk1"/>
                </a:solidFill>
              </a:rPr>
              <a:t>result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3621ef0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3621ef0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Sherif (0.5)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Influence of mask params to </a:t>
            </a:r>
            <a:r>
              <a:rPr b="1" lang="en-GB" sz="2000">
                <a:solidFill>
                  <a:schemeClr val="dk1"/>
                </a:solidFill>
              </a:rPr>
              <a:t>runtime</a:t>
            </a:r>
            <a:r>
              <a:rPr lang="en-GB" sz="2000">
                <a:solidFill>
                  <a:schemeClr val="dk1"/>
                </a:solidFill>
              </a:rPr>
              <a:t> and </a:t>
            </a:r>
            <a:r>
              <a:rPr b="1" lang="en-GB" sz="2000">
                <a:solidFill>
                  <a:schemeClr val="dk1"/>
                </a:solidFill>
              </a:rPr>
              <a:t>result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e13be83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e13be83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Zhuoling (0.5)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e13be83f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e13be83f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Sherif (0.5)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Setup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PennFudan (pedestrian dataset)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Resnet18FPN FasterRCNN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Results unsatisfying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e13be83f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e13be83f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Sherif (0.5)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Setup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COCO (pedestrian dataset)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Resnet50FPN FasterRCNN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Better results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53ea2cf0b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53ea2cf0b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Sherif (1)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Rise explainer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Object detection as red box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Explain saliency map colors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Different grid sizes required for different object sizes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Generalization is obvious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Person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Looking for Head, sometimes Hand and feet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Still having artefacts -&gt; longer network training might improve as well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e05542b7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e05542b7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Ishwor (0.5)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e05542b7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e05542b7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Ishwor (1)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e13be83f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e13be83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Zhuoling (1)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e13be83f3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e13be83f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Zhuoling (1)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e13be83f3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e13be83f3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TODO </a:t>
            </a:r>
            <a:r>
              <a:rPr lang="en-GB" sz="2000">
                <a:solidFill>
                  <a:schemeClr val="dk1"/>
                </a:solidFill>
              </a:rPr>
              <a:t>(0.5)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3621ef0e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3621ef0e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73cf612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73cf612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49958e78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49958e78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2e0b440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2e0b44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Zhuoling (1)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 Add image pair (original image &amp; explained one)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1c025777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1c02577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Zhuoling (1.5)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e13be83f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e13be83f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Zhuoling (1.5)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e05542b7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e05542b7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Sherif (2.5)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Different kinds of network architectures for object detection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One-staged object detection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YOLO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Used in the SODEx Paper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Split image into SxS grid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predict m bounding boxes in each cell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Calculate class probability for each bounding box</a:t>
            </a:r>
            <a:endParaRPr sz="2000">
              <a:solidFill>
                <a:schemeClr val="dk1"/>
              </a:solidFill>
            </a:endParaRPr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Threshold highest value and assign to grid cell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Results in looots of bounding boxes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Non maxima-supression to reduce number of bboxes </a:t>
            </a:r>
            <a:endParaRPr sz="2000">
              <a:solidFill>
                <a:schemeClr val="dk1"/>
              </a:solidFill>
            </a:endParaRPr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Combining bounding boxes across cells via intersection over union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Two-staged object detection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Divides object detection step in two steps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1) Region proposals; 2) classification (both steps usually include feature extraction modules)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RCNN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Region-based convolutional neural network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2000 fixed region proposals</a:t>
            </a:r>
            <a:endParaRPr sz="2000">
              <a:solidFill>
                <a:schemeClr val="dk1"/>
              </a:solidFill>
            </a:endParaRPr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Selective search, based on some segmentation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Feature extraction (CONV NET) + classification with SVM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Also predict offset values to bbox proposal (BBOX reg)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Faster RCNN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Region proposal netowrk for bbox proposals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Classifier network for classification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Fast RCNN is something inbetween (not on the slide -  also uses selective search)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Feature pyramid network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State of the art feature extractor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Used as backbone (conv layers)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Previously very deep networks output feature maps after a lot of convolutions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GB" sz="2000">
                <a:solidFill>
                  <a:schemeClr val="dk1"/>
                </a:solidFill>
              </a:rPr>
              <a:t>Small objects might be filtered out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In general the depth of the network is a design desicion related to the problem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FPN feature extractor aims to be one solution for all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Multi scale feature maps -&gt; bounding box proposals on different maps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Captures different features sizes (e.g. pedestrian vs. bus)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2f2525a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2f2525a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Ishwor (1)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600">
                <a:solidFill>
                  <a:schemeClr val="dk1"/>
                </a:solidFill>
              </a:rPr>
              <a:t>Generates dataset of perturbed samples and corresponding predictions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600">
                <a:solidFill>
                  <a:schemeClr val="dk1"/>
                </a:solidFill>
              </a:rPr>
              <a:t>Trains interpretable model(e.g LASSO) on this dataset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49958e7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49958e7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Ishwor (2)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e05542b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e05542b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Ishwor (0.5)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319090" y="745750"/>
            <a:ext cx="85089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9090" y="1321641"/>
            <a:ext cx="8508999" cy="3524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19090" y="745750"/>
            <a:ext cx="85089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+ Text">
  <p:cSld name="Zwei Inhalte + 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9089" y="1321641"/>
            <a:ext cx="8508999" cy="536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316992" y="1863000"/>
            <a:ext cx="4242816" cy="2980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7"/>
          <p:cNvSpPr/>
          <p:nvPr>
            <p:ph idx="3" type="pic"/>
          </p:nvPr>
        </p:nvSpPr>
        <p:spPr>
          <a:xfrm>
            <a:off x="4584192" y="1863090"/>
            <a:ext cx="4244400" cy="2980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319090" y="745750"/>
            <a:ext cx="85089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ße Bilder">
  <p:cSld name="große Bil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319089" y="1321641"/>
            <a:ext cx="8508999" cy="536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8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/>
          <p:nvPr>
            <p:ph idx="2" type="pic"/>
          </p:nvPr>
        </p:nvSpPr>
        <p:spPr>
          <a:xfrm>
            <a:off x="0" y="1857375"/>
            <a:ext cx="9144000" cy="328612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19090" y="745750"/>
            <a:ext cx="85089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19091" y="1321641"/>
            <a:ext cx="4180910" cy="3515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647179" y="1321641"/>
            <a:ext cx="4180910" cy="3515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9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319090" y="745750"/>
            <a:ext cx="85089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+ Text">
  <p:cSld name="Inhalt + 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319090" y="1874520"/>
            <a:ext cx="8508999" cy="29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20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319089" y="1321641"/>
            <a:ext cx="8508999" cy="5362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319090" y="745750"/>
            <a:ext cx="85089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r formatfüllend">
  <p:cSld name="Bilder formatfüllen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>
            <p:ph idx="2" type="pic"/>
          </p:nvPr>
        </p:nvSpPr>
        <p:spPr>
          <a:xfrm>
            <a:off x="0" y="1268730"/>
            <a:ext cx="9144000" cy="387477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type="title"/>
          </p:nvPr>
        </p:nvSpPr>
        <p:spPr>
          <a:xfrm>
            <a:off x="319090" y="745750"/>
            <a:ext cx="85089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+ Text (Hintergrund)">
  <p:cSld name="Zwei Inhalte + Text (Hintergrund)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0" y="1857854"/>
            <a:ext cx="9144000" cy="32856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319089" y="1321641"/>
            <a:ext cx="8508999" cy="536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22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316992" y="1863000"/>
            <a:ext cx="4242816" cy="2980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2"/>
          <p:cNvSpPr/>
          <p:nvPr>
            <p:ph idx="3" type="pic"/>
          </p:nvPr>
        </p:nvSpPr>
        <p:spPr>
          <a:xfrm>
            <a:off x="4584192" y="1863090"/>
            <a:ext cx="4244400" cy="2980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319090" y="745750"/>
            <a:ext cx="85089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3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type="title"/>
          </p:nvPr>
        </p:nvSpPr>
        <p:spPr>
          <a:xfrm>
            <a:off x="319090" y="745750"/>
            <a:ext cx="85089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416 tum logo blau png final.png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411" y="243514"/>
            <a:ext cx="456264" cy="2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416 tum logo blau png final.png"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411" y="243514"/>
            <a:ext cx="456264" cy="2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hyperlink" Target="https://github.com/eclique/RIS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9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cis.upenn.edu/~jshi/ped_html/" TargetMode="External"/><Relationship Id="rId4" Type="http://schemas.openxmlformats.org/officeDocument/2006/relationships/hyperlink" Target="https://cocodataset.org/#hom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hyperlink" Target="https://www.cis.upenn.edu/~jshi/ped_html/" TargetMode="External"/><Relationship Id="rId7" Type="http://schemas.openxmlformats.org/officeDocument/2006/relationships/hyperlink" Target="https://towardsdatascience.com/review-fpn-feature-pyramid-network-object-detection-262fc7482610" TargetMode="External"/><Relationship Id="rId8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hyperlink" Target="https://cocodataset.org" TargetMode="External"/><Relationship Id="rId5" Type="http://schemas.openxmlformats.org/officeDocument/2006/relationships/image" Target="../media/image31.png"/><Relationship Id="rId6" Type="http://schemas.openxmlformats.org/officeDocument/2006/relationships/hyperlink" Target="https://towardsdatascience.com/review-fpn-feature-pyramid-network-object-detection-262fc7482610" TargetMode="External"/><Relationship Id="rId7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towardsdatascience.com/r-cnn-fast-r-cnn-faster-r-cnn-yolo-object-detection-algorithms-36d53571365e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github.com/marcotcr/lime" TargetMode="External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19090" y="1332926"/>
            <a:ext cx="85089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Lab Course: Explainable AI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Zhuoling Li, Sherif Nekkah, Ishwor Subedi</a:t>
            </a:r>
            <a:endParaRPr/>
          </a:p>
        </p:txBody>
      </p:sp>
      <p:sp>
        <p:nvSpPr>
          <p:cNvPr id="119" name="Google Shape;119;p24"/>
          <p:cNvSpPr txBox="1"/>
          <p:nvPr>
            <p:ph type="title"/>
          </p:nvPr>
        </p:nvSpPr>
        <p:spPr>
          <a:xfrm>
            <a:off x="319090" y="745750"/>
            <a:ext cx="85089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Explanations for Computer Vision</a:t>
            </a:r>
            <a:endParaRPr/>
          </a:p>
        </p:txBody>
      </p:sp>
      <p:pic>
        <p:nvPicPr>
          <p:cNvPr descr="TUM_Glockenturm.tif" id="120" name="Google Shape;1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7101" y="2288520"/>
            <a:ext cx="2919367" cy="254806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315911" y="2517120"/>
            <a:ext cx="5156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University of Munich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Informatics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Group Social Computing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Munich, </a:t>
            </a:r>
            <a:r>
              <a:rPr lang="en-GB" sz="1600">
                <a:solidFill>
                  <a:schemeClr val="dk1"/>
                </a:solidFill>
              </a:rPr>
              <a:t>09</a:t>
            </a: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GB" sz="1600">
                <a:solidFill>
                  <a:schemeClr val="dk1"/>
                </a:solidFill>
              </a:rPr>
              <a:t>February</a:t>
            </a: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202</a:t>
            </a:r>
            <a:r>
              <a:rPr lang="en-GB" sz="1600">
                <a:solidFill>
                  <a:schemeClr val="dk1"/>
                </a:solidFill>
              </a:rPr>
              <a:t>2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125" y="760729"/>
            <a:ext cx="2358200" cy="18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125" y="2721601"/>
            <a:ext cx="2358200" cy="188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657" y="755437"/>
            <a:ext cx="2541119" cy="18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650" y="2721600"/>
            <a:ext cx="2541125" cy="18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>
            <p:ph type="title"/>
          </p:nvPr>
        </p:nvSpPr>
        <p:spPr>
          <a:xfrm>
            <a:off x="319090" y="2123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Lime Demo</a:t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7">
            <a:alphaModFix/>
          </a:blip>
          <a:srcRect b="0" l="0" r="51597" t="0"/>
          <a:stretch/>
        </p:blipFill>
        <p:spPr>
          <a:xfrm>
            <a:off x="6035675" y="702169"/>
            <a:ext cx="2223576" cy="194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8">
            <a:alphaModFix/>
          </a:blip>
          <a:srcRect b="0" l="53325" r="0" t="-2817"/>
          <a:stretch/>
        </p:blipFill>
        <p:spPr>
          <a:xfrm>
            <a:off x="6035675" y="2607305"/>
            <a:ext cx="2156574" cy="2009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RISE Explainer</a:t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10944" l="17092" r="16914" t="40281"/>
          <a:stretch/>
        </p:blipFill>
        <p:spPr>
          <a:xfrm>
            <a:off x="1002635" y="1226800"/>
            <a:ext cx="7138738" cy="329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3238800" y="4600475"/>
            <a:ext cx="266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Depiction of RISE explainer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https://github.com/eclique/RISE</a:t>
            </a:r>
            <a:r>
              <a:rPr lang="en-GB" sz="800"/>
              <a:t> </a:t>
            </a:r>
            <a:endParaRPr sz="800"/>
          </a:p>
        </p:txBody>
      </p:sp>
      <p:sp>
        <p:nvSpPr>
          <p:cNvPr id="263" name="Google Shape;263;p34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319100" y="2275700"/>
            <a:ext cx="3535500" cy="20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/>
              <a:t>Sampling of N random binary masks + smoothing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/>
              <a:t>Parameters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Number of masks </a:t>
            </a:r>
            <a:r>
              <a:rPr b="1" lang="en-GB"/>
              <a:t>N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Grid size </a:t>
            </a:r>
            <a:r>
              <a:rPr b="1" lang="en-GB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RISE Explainer</a:t>
            </a:r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045" y="2579750"/>
            <a:ext cx="1339500" cy="13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>
            <a:off x="4126250" y="2087125"/>
            <a:ext cx="117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 = 10</a:t>
            </a:r>
            <a:endParaRPr sz="1600"/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275" y="2579625"/>
            <a:ext cx="1339500" cy="133404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5619825" y="2087125"/>
            <a:ext cx="117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 = 20</a:t>
            </a:r>
            <a:endParaRPr sz="1600"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500" y="2582325"/>
            <a:ext cx="1317877" cy="13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/>
        </p:nvSpPr>
        <p:spPr>
          <a:xfrm>
            <a:off x="7153875" y="2087125"/>
            <a:ext cx="117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 = 30</a:t>
            </a:r>
            <a:endParaRPr sz="1600"/>
          </a:p>
        </p:txBody>
      </p:sp>
      <p:sp>
        <p:nvSpPr>
          <p:cNvPr id="276" name="Google Shape;276;p35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idx="1" type="body"/>
          </p:nvPr>
        </p:nvSpPr>
        <p:spPr>
          <a:xfrm>
            <a:off x="319100" y="1970900"/>
            <a:ext cx="3535500" cy="20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/>
              <a:t>Sampling of N random binary masks + smoothing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/>
              <a:t>Parameters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Number of masks </a:t>
            </a:r>
            <a:r>
              <a:rPr b="1" lang="en-GB"/>
              <a:t>N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Grid size </a:t>
            </a:r>
            <a:r>
              <a:rPr b="1" lang="en-GB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RISE Explainer</a:t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045" y="1817750"/>
            <a:ext cx="1339500" cy="13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050" y="3301450"/>
            <a:ext cx="1339500" cy="132865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4126250" y="1020325"/>
            <a:ext cx="117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 = 10</a:t>
            </a:r>
            <a:endParaRPr sz="1600"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3275" y="1817625"/>
            <a:ext cx="1339500" cy="133404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5619825" y="1020325"/>
            <a:ext cx="117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 = 20</a:t>
            </a:r>
            <a:endParaRPr sz="1600"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3274" y="3298762"/>
            <a:ext cx="1339500" cy="133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2500" y="1820325"/>
            <a:ext cx="1317877" cy="13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/>
        </p:nvSpPr>
        <p:spPr>
          <a:xfrm>
            <a:off x="7153875" y="1020325"/>
            <a:ext cx="117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 = 30</a:t>
            </a:r>
            <a:endParaRPr sz="1600"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2500" y="3304150"/>
            <a:ext cx="1317875" cy="1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319090" y="1321641"/>
            <a:ext cx="8508900" cy="3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800"/>
              <a:t>Hardware Settings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Google Colab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NVIDIA Tesla v100 GPU with 32GB memory on Linux ppc64le platform</a:t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800"/>
              <a:t>Model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Backbone: ResNet-18, ResNet-50 FPN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/>
              <a:t>Dataset</a:t>
            </a:r>
            <a:endParaRPr sz="1800"/>
          </a:p>
          <a:p>
            <a:pPr indent="-3429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/>
              <a:t>Penn-Fudan Pedestrian Dataset [1]</a:t>
            </a:r>
            <a:endParaRPr sz="1800"/>
          </a:p>
          <a:p>
            <a:pPr indent="-3429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/>
              <a:t>COCO Dataset [2]</a:t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800"/>
              <a:t>Evaluation metric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Insertion/Deletion</a:t>
            </a:r>
            <a:endParaRPr sz="1800"/>
          </a:p>
        </p:txBody>
      </p:sp>
      <p:sp>
        <p:nvSpPr>
          <p:cNvPr id="298" name="Google Shape;298;p37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 Details</a:t>
            </a:r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226425" y="4647500"/>
            <a:ext cx="48834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aseline="30000" lang="en-GB" sz="9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 </a:t>
            </a:r>
            <a:r>
              <a:rPr lang="en-GB" sz="900" u="sng">
                <a:solidFill>
                  <a:schemeClr val="hlink"/>
                </a:solidFill>
                <a:hlinkClick r:id="rId3"/>
              </a:rPr>
              <a:t>https://www.cis.upenn.edu/~jshi/ped_html/</a:t>
            </a:r>
            <a:endParaRPr sz="900">
              <a:solidFill>
                <a:schemeClr val="dk1"/>
              </a:solidFill>
            </a:endParaRPr>
          </a:p>
          <a:p>
            <a:pPr indent="0" lvl="0" marL="355600" rtl="0" algn="l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aseline="30000" lang="en-GB" sz="900">
                <a:solidFill>
                  <a:schemeClr val="dk1"/>
                </a:solidFill>
              </a:rPr>
              <a:t>2  </a:t>
            </a:r>
            <a:r>
              <a:rPr lang="en-GB" sz="900" u="sng">
                <a:solidFill>
                  <a:schemeClr val="hlink"/>
                </a:solidFill>
                <a:hlinkClick r:id="rId4"/>
              </a:rPr>
              <a:t>https://cocodataset.org/#home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&amp; Dataset </a:t>
            </a:r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525" y="1853625"/>
            <a:ext cx="4474050" cy="250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88" y="2989875"/>
            <a:ext cx="1331037" cy="10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113" y="1925524"/>
            <a:ext cx="1331025" cy="9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2542413" y="4176125"/>
            <a:ext cx="266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Samples from the PennFudan Dataset</a:t>
            </a:r>
            <a:br>
              <a:rPr lang="en-GB" sz="800"/>
            </a:br>
            <a:r>
              <a:rPr b="1" lang="en-GB" sz="800"/>
              <a:t>Classes:</a:t>
            </a:r>
            <a:r>
              <a:rPr lang="en-GB" sz="800"/>
              <a:t> 1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Source: 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https://www.cis.upenn.edu/~jshi/ped_html/</a:t>
            </a:r>
            <a:r>
              <a:rPr lang="en-GB" sz="800">
                <a:solidFill>
                  <a:srgbClr val="FF0000"/>
                </a:solidFill>
              </a:rPr>
              <a:t> </a:t>
            </a:r>
            <a:endParaRPr sz="800"/>
          </a:p>
        </p:txBody>
      </p:sp>
      <p:sp>
        <p:nvSpPr>
          <p:cNvPr id="310" name="Google Shape;310;p38"/>
          <p:cNvSpPr txBox="1"/>
          <p:nvPr/>
        </p:nvSpPr>
        <p:spPr>
          <a:xfrm>
            <a:off x="5590475" y="4326575"/>
            <a:ext cx="266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Faster RCNN - Resnet 18 FPN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Source: </a:t>
            </a:r>
            <a:r>
              <a:rPr lang="en-GB" sz="800" u="sng">
                <a:solidFill>
                  <a:schemeClr val="hlink"/>
                </a:solidFill>
                <a:hlinkClick r:id="rId7"/>
              </a:rPr>
              <a:t>https://towardsdatascience.com/review-fpn-feature-pyramid-network-object-detection-262fc7482610</a:t>
            </a:r>
            <a:r>
              <a:rPr lang="en-GB" sz="800">
                <a:solidFill>
                  <a:srgbClr val="FF0000"/>
                </a:solidFill>
              </a:rPr>
              <a:t> </a:t>
            </a:r>
            <a:endParaRPr sz="800"/>
          </a:p>
        </p:txBody>
      </p:sp>
      <p:sp>
        <p:nvSpPr>
          <p:cNvPr id="311" name="Google Shape;311;p38"/>
          <p:cNvSpPr txBox="1"/>
          <p:nvPr>
            <p:ph idx="1" type="body"/>
          </p:nvPr>
        </p:nvSpPr>
        <p:spPr>
          <a:xfrm>
            <a:off x="319100" y="1773125"/>
            <a:ext cx="2688300" cy="25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PennFudan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Resnet 18 Feature Pyramid Network (FPN)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2313" y="2845300"/>
            <a:ext cx="1331025" cy="135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/>
        </p:nvSpPr>
        <p:spPr>
          <a:xfrm>
            <a:off x="454613" y="4211775"/>
            <a:ext cx="26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Sample explanation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idx="1" type="body"/>
          </p:nvPr>
        </p:nvSpPr>
        <p:spPr>
          <a:xfrm>
            <a:off x="319100" y="1773125"/>
            <a:ext cx="2703900" cy="25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Coco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Resnet 50 Feature Pyramid Network (FPN)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319090" y="745750"/>
            <a:ext cx="8508900" cy="9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Model &amp; Dataset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 rotWithShape="1">
          <a:blip r:embed="rId3">
            <a:alphaModFix/>
          </a:blip>
          <a:srcRect b="1273" l="0" r="33172" t="0"/>
          <a:stretch/>
        </p:blipFill>
        <p:spPr>
          <a:xfrm>
            <a:off x="3097925" y="1925525"/>
            <a:ext cx="1516250" cy="21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 txBox="1"/>
          <p:nvPr/>
        </p:nvSpPr>
        <p:spPr>
          <a:xfrm>
            <a:off x="2522838" y="4176125"/>
            <a:ext cx="266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Samples from the COCO Dataset</a:t>
            </a:r>
            <a:br>
              <a:rPr lang="en-GB" sz="800"/>
            </a:br>
            <a:r>
              <a:rPr b="1" lang="en-GB" sz="800"/>
              <a:t>Classes:</a:t>
            </a:r>
            <a:r>
              <a:rPr lang="en-GB" sz="800"/>
              <a:t> 91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https://cocodataset.org</a:t>
            </a:r>
            <a:r>
              <a:rPr lang="en-GB" sz="800"/>
              <a:t> </a:t>
            </a:r>
            <a:endParaRPr sz="800"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525" y="1853625"/>
            <a:ext cx="4474050" cy="250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5590475" y="4326575"/>
            <a:ext cx="266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Faster RCNN - Resnet 50 FPN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</a:rPr>
              <a:t>Source: 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https://towardsdatascience.com/review-fpn-feature-pyramid-network-object-detection-262fc7482610</a:t>
            </a:r>
            <a:r>
              <a:rPr lang="en-GB" sz="800">
                <a:solidFill>
                  <a:srgbClr val="FF0000"/>
                </a:solidFill>
              </a:rPr>
              <a:t> </a:t>
            </a:r>
            <a:endParaRPr sz="800"/>
          </a:p>
        </p:txBody>
      </p:sp>
      <p:sp>
        <p:nvSpPr>
          <p:cNvPr id="325" name="Google Shape;325;p39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8074" y="2842087"/>
            <a:ext cx="1339500" cy="133403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 txBox="1"/>
          <p:nvPr/>
        </p:nvSpPr>
        <p:spPr>
          <a:xfrm>
            <a:off x="454613" y="4211775"/>
            <a:ext cx="26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Sample explanation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319090" y="5933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Rise demo</a:t>
            </a:r>
            <a:endParaRPr/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966" y="2999058"/>
            <a:ext cx="1566000" cy="153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944" y="1400104"/>
            <a:ext cx="1566026" cy="160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9525" y="1361000"/>
            <a:ext cx="1202211" cy="16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9523" y="2958218"/>
            <a:ext cx="1202200" cy="161525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3552425" y="4536375"/>
            <a:ext cx="11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 = 20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 = 1000</a:t>
            </a:r>
            <a:endParaRPr sz="1200"/>
          </a:p>
        </p:txBody>
      </p:sp>
      <p:sp>
        <p:nvSpPr>
          <p:cNvPr id="339" name="Google Shape;339;p40"/>
          <p:cNvSpPr txBox="1"/>
          <p:nvPr/>
        </p:nvSpPr>
        <p:spPr>
          <a:xfrm>
            <a:off x="1761350" y="4536375"/>
            <a:ext cx="11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 = 30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 = 1000</a:t>
            </a:r>
            <a:endParaRPr sz="1200"/>
          </a:p>
        </p:txBody>
      </p:sp>
      <p:sp>
        <p:nvSpPr>
          <p:cNvPr id="340" name="Google Shape;340;p40"/>
          <p:cNvSpPr txBox="1"/>
          <p:nvPr/>
        </p:nvSpPr>
        <p:spPr>
          <a:xfrm>
            <a:off x="3552425" y="993900"/>
            <a:ext cx="117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Person</a:t>
            </a:r>
            <a:endParaRPr sz="1200"/>
          </a:p>
        </p:txBody>
      </p:sp>
      <p:sp>
        <p:nvSpPr>
          <p:cNvPr id="341" name="Google Shape;341;p40"/>
          <p:cNvSpPr txBox="1"/>
          <p:nvPr/>
        </p:nvSpPr>
        <p:spPr>
          <a:xfrm>
            <a:off x="1773075" y="993900"/>
            <a:ext cx="117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Person</a:t>
            </a:r>
            <a:endParaRPr sz="1200"/>
          </a:p>
        </p:txBody>
      </p:sp>
      <p:pic>
        <p:nvPicPr>
          <p:cNvPr id="342" name="Google Shape;342;p40"/>
          <p:cNvPicPr preferRelativeResize="0"/>
          <p:nvPr/>
        </p:nvPicPr>
        <p:blipFill rotWithShape="1">
          <a:blip r:embed="rId7">
            <a:alphaModFix/>
          </a:blip>
          <a:srcRect b="9637" l="10401" r="2338" t="4237"/>
          <a:stretch/>
        </p:blipFill>
        <p:spPr>
          <a:xfrm>
            <a:off x="5331950" y="1400100"/>
            <a:ext cx="2029206" cy="15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1200" y="2902925"/>
            <a:ext cx="2133380" cy="16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/>
        </p:nvSpPr>
        <p:spPr>
          <a:xfrm>
            <a:off x="5736488" y="993900"/>
            <a:ext cx="117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Plane</a:t>
            </a:r>
            <a:endParaRPr sz="1200"/>
          </a:p>
        </p:txBody>
      </p:sp>
      <p:sp>
        <p:nvSpPr>
          <p:cNvPr id="345" name="Google Shape;345;p40"/>
          <p:cNvSpPr txBox="1"/>
          <p:nvPr/>
        </p:nvSpPr>
        <p:spPr>
          <a:xfrm>
            <a:off x="5759000" y="4536375"/>
            <a:ext cx="11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 = 20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 = 1000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</a:t>
            </a:r>
            <a:endParaRPr/>
          </a:p>
        </p:txBody>
      </p:sp>
      <p:sp>
        <p:nvSpPr>
          <p:cNvPr id="351" name="Google Shape;351;p41"/>
          <p:cNvSpPr txBox="1"/>
          <p:nvPr/>
        </p:nvSpPr>
        <p:spPr>
          <a:xfrm>
            <a:off x="3240350" y="4095600"/>
            <a:ext cx="26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LIME explanation</a:t>
            </a:r>
            <a:endParaRPr sz="800"/>
          </a:p>
        </p:txBody>
      </p:sp>
      <p:sp>
        <p:nvSpPr>
          <p:cNvPr id="352" name="Google Shape;352;p41"/>
          <p:cNvSpPr txBox="1"/>
          <p:nvPr/>
        </p:nvSpPr>
        <p:spPr>
          <a:xfrm>
            <a:off x="6164200" y="4095600"/>
            <a:ext cx="26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RISE explanation</a:t>
            </a:r>
            <a:endParaRPr sz="800"/>
          </a:p>
        </p:txBody>
      </p:sp>
      <p:sp>
        <p:nvSpPr>
          <p:cNvPr id="353" name="Google Shape;353;p41"/>
          <p:cNvSpPr txBox="1"/>
          <p:nvPr/>
        </p:nvSpPr>
        <p:spPr>
          <a:xfrm>
            <a:off x="316500" y="4095600"/>
            <a:ext cx="26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original image</a:t>
            </a:r>
            <a:endParaRPr sz="800"/>
          </a:p>
        </p:txBody>
      </p:sp>
      <p:grpSp>
        <p:nvGrpSpPr>
          <p:cNvPr id="354" name="Google Shape;354;p41"/>
          <p:cNvGrpSpPr/>
          <p:nvPr/>
        </p:nvGrpSpPr>
        <p:grpSpPr>
          <a:xfrm>
            <a:off x="358025" y="1512250"/>
            <a:ext cx="2583349" cy="2583349"/>
            <a:chOff x="152400" y="1359850"/>
            <a:chExt cx="2583349" cy="2583349"/>
          </a:xfrm>
        </p:grpSpPr>
        <p:pic>
          <p:nvPicPr>
            <p:cNvPr id="355" name="Google Shape;355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359850"/>
              <a:ext cx="2583349" cy="2583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41"/>
            <p:cNvSpPr/>
            <p:nvPr/>
          </p:nvSpPr>
          <p:spPr>
            <a:xfrm>
              <a:off x="1003825" y="1860375"/>
              <a:ext cx="881100" cy="1134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id="357" name="Google Shape;3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874" y="1512250"/>
            <a:ext cx="2577342" cy="25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726" y="1512239"/>
            <a:ext cx="2583350" cy="257283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319090" y="1321641"/>
            <a:ext cx="8508900" cy="3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Insertion &amp; Deletion [Petsiuk, 2018]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Randomly blur/unblur regions and measure the </a:t>
            </a:r>
            <a:r>
              <a:rPr lang="en-GB"/>
              <a:t>impact on the explanation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Metrics</a:t>
            </a:r>
            <a:endParaRPr/>
          </a:p>
        </p:txBody>
      </p:sp>
      <p:sp>
        <p:nvSpPr>
          <p:cNvPr id="366" name="Google Shape;366;p42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sp>
        <p:nvSpPr>
          <p:cNvPr id="367" name="Google Shape;367;p42"/>
          <p:cNvSpPr txBox="1"/>
          <p:nvPr/>
        </p:nvSpPr>
        <p:spPr>
          <a:xfrm>
            <a:off x="319100" y="4658275"/>
            <a:ext cx="815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[Petsiuk, 2018] </a:t>
            </a:r>
            <a:r>
              <a:rPr lang="en-GB" sz="900">
                <a:solidFill>
                  <a:schemeClr val="dk1"/>
                </a:solidFill>
              </a:rPr>
              <a:t>Petsiuk, V., Das, A., &amp; Saenko, K. (2018). RISE: Randomized Input Sampling for Explanation of Black-box Models. </a:t>
            </a: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6117550" y="444798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Higher AUC indicates better e</a:t>
            </a:r>
            <a:r>
              <a:rPr lang="en-GB" sz="1200"/>
              <a:t>x</a:t>
            </a:r>
            <a:r>
              <a:rPr lang="en-GB" sz="1200"/>
              <a:t>planation!</a:t>
            </a:r>
            <a:endParaRPr sz="1200"/>
          </a:p>
        </p:txBody>
      </p:sp>
      <p:cxnSp>
        <p:nvCxnSpPr>
          <p:cNvPr id="369" name="Google Shape;369;p42"/>
          <p:cNvCxnSpPr/>
          <p:nvPr/>
        </p:nvCxnSpPr>
        <p:spPr>
          <a:xfrm>
            <a:off x="6944225" y="3666150"/>
            <a:ext cx="0" cy="5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0" name="Google Shape;370;p42"/>
          <p:cNvGrpSpPr/>
          <p:nvPr/>
        </p:nvGrpSpPr>
        <p:grpSpPr>
          <a:xfrm>
            <a:off x="5890900" y="2125675"/>
            <a:ext cx="2200275" cy="2428475"/>
            <a:chOff x="5111675" y="1915738"/>
            <a:chExt cx="2200275" cy="2428475"/>
          </a:xfrm>
        </p:grpSpPr>
        <p:pic>
          <p:nvPicPr>
            <p:cNvPr id="371" name="Google Shape;37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11675" y="1915738"/>
              <a:ext cx="2200275" cy="242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47900" y="2782025"/>
              <a:ext cx="664050" cy="1437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" name="Google Shape;373;p42"/>
          <p:cNvGrpSpPr/>
          <p:nvPr/>
        </p:nvGrpSpPr>
        <p:grpSpPr>
          <a:xfrm>
            <a:off x="626546" y="2335656"/>
            <a:ext cx="2051696" cy="2008554"/>
            <a:chOff x="152400" y="1359850"/>
            <a:chExt cx="2583349" cy="2583349"/>
          </a:xfrm>
        </p:grpSpPr>
        <p:pic>
          <p:nvPicPr>
            <p:cNvPr id="374" name="Google Shape;374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" y="1359850"/>
              <a:ext cx="2583349" cy="2583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42"/>
            <p:cNvSpPr/>
            <p:nvPr/>
          </p:nvSpPr>
          <p:spPr>
            <a:xfrm>
              <a:off x="1003825" y="1860375"/>
              <a:ext cx="881100" cy="1134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id="376" name="Google Shape;3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9131" y="2339800"/>
            <a:ext cx="2051843" cy="2000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9100" y="1484045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Integrate explanations in computer vision field?</a:t>
            </a:r>
            <a:endParaRPr sz="18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800"/>
              <a:t>Challenges: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Explaining </a:t>
            </a:r>
            <a:r>
              <a:rPr b="1" lang="en-GB" sz="1800"/>
              <a:t>black-box</a:t>
            </a:r>
            <a:r>
              <a:rPr lang="en-GB" sz="1800"/>
              <a:t> deep learning models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CV is a large topic -&gt; Specifying a task to be explained</a:t>
            </a:r>
            <a:endParaRPr sz="1800"/>
          </a:p>
        </p:txBody>
      </p:sp>
      <p:sp>
        <p:nvSpPr>
          <p:cNvPr id="128" name="Google Shape;128;p25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29" name="Google Shape;129;p25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263075" y="3070425"/>
            <a:ext cx="8219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GB" sz="1800">
                <a:solidFill>
                  <a:schemeClr val="dk1"/>
                </a:solidFill>
              </a:rPr>
              <a:t>Main idea</a:t>
            </a:r>
            <a:r>
              <a:rPr lang="en-GB" sz="1800">
                <a:solidFill>
                  <a:schemeClr val="dk1"/>
                </a:solidFill>
              </a:rPr>
              <a:t>: explain object detection models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Motivation: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Object detection: a popular research field in CV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Fewer researches in explanations for object detection previously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idx="1" type="body"/>
          </p:nvPr>
        </p:nvSpPr>
        <p:spPr>
          <a:xfrm>
            <a:off x="319090" y="1321641"/>
            <a:ext cx="8508900" cy="3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Problem Statement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How to explain object detectors?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Approach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Object detection explainer with Faster RCNN, LIME and RISE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Experiments</a:t>
            </a:r>
            <a:endParaRPr b="1"/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○"/>
            </a:pPr>
            <a:r>
              <a:rPr lang="en-GB"/>
              <a:t>In general: pixels inside the bounding boxes more contributed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Comparable performance of models using different backbones and explainers on different datasets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/>
              <a:t>ResNet-50 backbone on COCO dataset: better generalization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/>
              <a:t>LIME results: difficult to interpret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Evaluation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Judging the qualitative &amp; quantitative results of the explanation</a:t>
            </a:r>
            <a:endParaRPr/>
          </a:p>
        </p:txBody>
      </p:sp>
      <p:sp>
        <p:nvSpPr>
          <p:cNvPr id="382" name="Google Shape;382;p43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83" name="Google Shape;383;p43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idx="1" type="body"/>
          </p:nvPr>
        </p:nvSpPr>
        <p:spPr>
          <a:xfrm>
            <a:off x="319090" y="1321641"/>
            <a:ext cx="8508900" cy="3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Improvement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Insertion/Deletion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Implementation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/>
              <a:t>Scaling explanations to decrease development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Other related</a:t>
            </a:r>
            <a:r>
              <a:rPr b="1" lang="en-GB"/>
              <a:t> Work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D-RISE (proposed by the same team as RISE) [Petsiuk, 2021]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/>
              <a:t>Saliency-based explainer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/>
              <a:t>Generate multiple saliency maps and average them</a:t>
            </a:r>
            <a:endParaRPr/>
          </a:p>
        </p:txBody>
      </p:sp>
      <p:sp>
        <p:nvSpPr>
          <p:cNvPr id="389" name="Google Shape;389;p44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Outlook</a:t>
            </a:r>
            <a:endParaRPr/>
          </a:p>
        </p:txBody>
      </p:sp>
      <p:sp>
        <p:nvSpPr>
          <p:cNvPr id="390" name="Google Shape;390;p44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sp>
        <p:nvSpPr>
          <p:cNvPr id="391" name="Google Shape;391;p44"/>
          <p:cNvSpPr txBox="1"/>
          <p:nvPr/>
        </p:nvSpPr>
        <p:spPr>
          <a:xfrm>
            <a:off x="152400" y="4605575"/>
            <a:ext cx="8675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[Petsiuk, 2021] </a:t>
            </a:r>
            <a:r>
              <a:rPr lang="en-GB" sz="900">
                <a:solidFill>
                  <a:schemeClr val="dk1"/>
                </a:solidFill>
              </a:rPr>
              <a:t>Petsiuk, V. et al., 2021. Black-box explanation of object detectors via saliency maps. </a:t>
            </a:r>
            <a:r>
              <a:rPr i="1" lang="en-GB" sz="900">
                <a:solidFill>
                  <a:schemeClr val="dk1"/>
                </a:solidFill>
              </a:rPr>
              <a:t>2021 IEEE/CVF Conference on Computer Vision and Pattern Recognition (CVPR)</a:t>
            </a:r>
            <a:r>
              <a:rPr lang="en-GB" sz="900">
                <a:solidFill>
                  <a:schemeClr val="dk1"/>
                </a:solidFill>
              </a:rPr>
              <a:t>.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sp>
        <p:nvSpPr>
          <p:cNvPr id="397" name="Google Shape;397;p45"/>
          <p:cNvSpPr txBox="1"/>
          <p:nvPr/>
        </p:nvSpPr>
        <p:spPr>
          <a:xfrm>
            <a:off x="1369450" y="2005650"/>
            <a:ext cx="621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 Thank you very much for your attention!</a:t>
            </a:r>
            <a:endParaRPr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idx="1" type="body"/>
          </p:nvPr>
        </p:nvSpPr>
        <p:spPr>
          <a:xfrm>
            <a:off x="319090" y="1321641"/>
            <a:ext cx="8508900" cy="3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Causal metrics: Insertion/Deletion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Insertion: start with highly blurred images and gradually unblur regions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Deletion: in complementary manner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Measure an increase/decrease in the probability of the predicted class as more and more important pixels are added/removed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Pointing game accuracy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Verify the single pixel with the highest relevance lies inside the human-annotated bounding box -&gt; counted as a hit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Acc. for one class: #hits / (#hits + #</a:t>
            </a:r>
            <a:r>
              <a:rPr lang="en-GB"/>
              <a:t>misses)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Mean acc. over all classes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Absolute average weight in-out ratio (regarding the bounding box)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Q</a:t>
            </a:r>
            <a:r>
              <a:rPr lang="en-GB"/>
              <a:t>uantitative analysis for one explainer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6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metrics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>
            <p:ph idx="1" type="body"/>
          </p:nvPr>
        </p:nvSpPr>
        <p:spPr>
          <a:xfrm>
            <a:off x="319090" y="1321641"/>
            <a:ext cx="8508900" cy="3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Explanations are not very useful yet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Dataset only contains one class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The network might choose any feature to classify the object as pedestrian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Training on the COCO dataset on-going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No evaluation metric to compare LIME and RISE quantitatively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Couldn’t tweak insertion/ deletion for object detection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Pointing game acc. not suitable for LIME</a:t>
            </a:r>
            <a:endParaRPr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Next steps :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Adapt to new resources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Issues with the provided resources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Enlarge the dataset: train explainer on the COCO dataset (91 classes)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Use larger models (ResNet18 -&gt; ResNet50)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D-RISE</a:t>
            </a:r>
            <a:endParaRPr sz="1500"/>
          </a:p>
        </p:txBody>
      </p:sp>
      <p:sp>
        <p:nvSpPr>
          <p:cNvPr id="409" name="Google Shape;409;p47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and Next steps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900" y="1635675"/>
            <a:ext cx="2016000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Detection Explainer</a:t>
            </a:r>
            <a:endParaRPr/>
          </a:p>
        </p:txBody>
      </p:sp>
      <p:sp>
        <p:nvSpPr>
          <p:cNvPr id="137" name="Google Shape;137;p26"/>
          <p:cNvSpPr/>
          <p:nvPr/>
        </p:nvSpPr>
        <p:spPr>
          <a:xfrm>
            <a:off x="1521900" y="4051550"/>
            <a:ext cx="15240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Detector</a:t>
            </a:r>
            <a:endParaRPr/>
          </a:p>
        </p:txBody>
      </p:sp>
      <p:sp>
        <p:nvSpPr>
          <p:cNvPr id="138" name="Google Shape;138;p26"/>
          <p:cNvSpPr/>
          <p:nvPr/>
        </p:nvSpPr>
        <p:spPr>
          <a:xfrm>
            <a:off x="1966325" y="1848100"/>
            <a:ext cx="1003200" cy="199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1648125" y="1323525"/>
            <a:ext cx="422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Person: 98.83% -&gt;  Represents the class to be explained </a:t>
            </a:r>
            <a:r>
              <a:rPr lang="en-GB" sz="1200">
                <a:solidFill>
                  <a:schemeClr val="dk1"/>
                </a:solidFill>
              </a:rPr>
              <a:t>✓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927025" y="2463738"/>
            <a:ext cx="582300" cy="2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/>
          <p:nvPr/>
        </p:nvSpPr>
        <p:spPr>
          <a:xfrm>
            <a:off x="5761950" y="4051550"/>
            <a:ext cx="1003200" cy="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Explainer</a:t>
            </a:r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302425" y="4460450"/>
            <a:ext cx="472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-&gt; </a:t>
            </a:r>
            <a:r>
              <a:rPr lang="en-GB" sz="1200"/>
              <a:t>measures the contribution of each (super)pixel on the detection</a:t>
            </a:r>
            <a:endParaRPr sz="1200"/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4">
            <a:alphaModFix/>
          </a:blip>
          <a:srcRect b="10358" l="26349" r="22308" t="11290"/>
          <a:stretch/>
        </p:blipFill>
        <p:spPr>
          <a:xfrm>
            <a:off x="5255550" y="1580025"/>
            <a:ext cx="2016000" cy="23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9088" y="1484040"/>
            <a:ext cx="8508900" cy="9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</a:t>
            </a:r>
            <a:r>
              <a:rPr lang="en-GB"/>
              <a:t>bject detection explanation concept</a:t>
            </a:r>
            <a:r>
              <a:rPr b="1" lang="en-GB"/>
              <a:t>: </a:t>
            </a:r>
            <a:r>
              <a:rPr b="1" lang="en-GB"/>
              <a:t>SODEx</a:t>
            </a:r>
            <a:r>
              <a:rPr lang="en-GB"/>
              <a:t> </a:t>
            </a:r>
            <a:r>
              <a:rPr lang="en-GB"/>
              <a:t> [Sejr, 2021]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Explainer in CV</a:t>
            </a:r>
            <a:r>
              <a:rPr b="1" lang="en-GB"/>
              <a:t>: </a:t>
            </a:r>
            <a:r>
              <a:rPr b="1" lang="en-GB"/>
              <a:t>RISE</a:t>
            </a:r>
            <a:r>
              <a:rPr lang="en-GB"/>
              <a:t> </a:t>
            </a:r>
            <a:r>
              <a:rPr lang="en-GB"/>
              <a:t>[Petsiuk, 2018]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Our contribution: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Extending from SODEx: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Extending RISE from image classification to object detection tasks</a:t>
            </a:r>
            <a:endParaRPr/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Work</a:t>
            </a:r>
            <a:endParaRPr/>
          </a:p>
        </p:txBody>
      </p:sp>
      <p:graphicFrame>
        <p:nvGraphicFramePr>
          <p:cNvPr id="151" name="Google Shape;151;p27"/>
          <p:cNvGraphicFramePr/>
          <p:nvPr/>
        </p:nvGraphicFramePr>
        <p:xfrm>
          <a:off x="3711375" y="2519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{D5FA868B-8158-485C-97C6-A092EB041DC4}</a:tableStyleId>
              </a:tblPr>
              <a:tblGrid>
                <a:gridCol w="1435375"/>
                <a:gridCol w="907275"/>
                <a:gridCol w="1325375"/>
              </a:tblGrid>
              <a:tr h="3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SODEx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Our model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  <a:tr h="38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Object Detector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YOLOv4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Faster RCNN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Explainer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LIME &amp; RISE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2" name="Google Shape;152;p27"/>
          <p:cNvSpPr txBox="1"/>
          <p:nvPr/>
        </p:nvSpPr>
        <p:spPr>
          <a:xfrm>
            <a:off x="-108000" y="4345550"/>
            <a:ext cx="9252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[Sejr, 2021]</a:t>
            </a:r>
            <a:r>
              <a:rPr lang="en-GB" sz="900">
                <a:solidFill>
                  <a:schemeClr val="dk1"/>
                </a:solidFill>
              </a:rPr>
              <a:t> Sejr, J. H., Schneider-Kamp, P., &amp; Ayoub, N. (2021). Surrogate object detection explainer (sodex) with Yolov4 and lime. </a:t>
            </a:r>
            <a:r>
              <a:rPr i="1" lang="en-GB" sz="900">
                <a:solidFill>
                  <a:schemeClr val="dk1"/>
                </a:solidFill>
              </a:rPr>
              <a:t>Machine Learning and Knowledge Extraction</a:t>
            </a:r>
            <a:r>
              <a:rPr lang="en-GB" sz="900">
                <a:solidFill>
                  <a:schemeClr val="dk1"/>
                </a:solidFill>
              </a:rPr>
              <a:t>, </a:t>
            </a:r>
            <a:r>
              <a:rPr i="1" lang="en-GB" sz="900">
                <a:solidFill>
                  <a:schemeClr val="dk1"/>
                </a:solidFill>
              </a:rPr>
              <a:t>3</a:t>
            </a:r>
            <a:r>
              <a:rPr lang="en-GB" sz="900">
                <a:solidFill>
                  <a:schemeClr val="dk1"/>
                </a:solidFill>
              </a:rPr>
              <a:t>(3), 662–671. https://doi.org/10.3390/make3030033 </a:t>
            </a:r>
            <a:br>
              <a:rPr lang="en-GB" sz="900">
                <a:solidFill>
                  <a:schemeClr val="dk1"/>
                </a:solidFill>
              </a:rPr>
            </a:br>
            <a:r>
              <a:rPr b="1" lang="en-GB" sz="900">
                <a:solidFill>
                  <a:schemeClr val="dk1"/>
                </a:solidFill>
              </a:rPr>
              <a:t>[Petsiuk, 2018] </a:t>
            </a:r>
            <a:r>
              <a:rPr lang="en-GB" sz="900">
                <a:solidFill>
                  <a:schemeClr val="dk1"/>
                </a:solidFill>
              </a:rPr>
              <a:t>Petsiuk, V., Das, A., &amp; Saenko, K. (2018). RISE: Randomized Input Sampling for Explanation of Black-box Models. 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8"/>
          <p:cNvGrpSpPr/>
          <p:nvPr/>
        </p:nvGrpSpPr>
        <p:grpSpPr>
          <a:xfrm>
            <a:off x="7040675" y="1221489"/>
            <a:ext cx="1995352" cy="3552146"/>
            <a:chOff x="5810644" y="3619504"/>
            <a:chExt cx="2015100" cy="930003"/>
          </a:xfrm>
        </p:grpSpPr>
        <p:sp>
          <p:nvSpPr>
            <p:cNvPr id="159" name="Google Shape;159;p28"/>
            <p:cNvSpPr/>
            <p:nvPr/>
          </p:nvSpPr>
          <p:spPr>
            <a:xfrm>
              <a:off x="5810644" y="3619506"/>
              <a:ext cx="2015100" cy="9300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8"/>
            <p:cNvSpPr txBox="1"/>
            <p:nvPr/>
          </p:nvSpPr>
          <p:spPr>
            <a:xfrm>
              <a:off x="6135235" y="3619504"/>
              <a:ext cx="1380900" cy="1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2"/>
                  </a:solidFill>
                </a:rPr>
                <a:t>Evaluation</a:t>
              </a:r>
              <a:endParaRPr b="1" sz="1800">
                <a:solidFill>
                  <a:schemeClr val="lt2"/>
                </a:solidFill>
              </a:endParaRPr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6017269" y="3746820"/>
              <a:ext cx="1657200" cy="748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/>
                <a:t>Insertion/Deletion</a:t>
              </a:r>
              <a:endParaRPr b="1" sz="1200"/>
            </a:p>
          </p:txBody>
        </p:sp>
      </p:grpSp>
      <p:sp>
        <p:nvSpPr>
          <p:cNvPr id="162" name="Google Shape;162;p28"/>
          <p:cNvSpPr/>
          <p:nvPr/>
        </p:nvSpPr>
        <p:spPr>
          <a:xfrm>
            <a:off x="1748125" y="1221450"/>
            <a:ext cx="4840200" cy="2857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</a:t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3605996" y="1221449"/>
            <a:ext cx="117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</a:rPr>
              <a:t>Model</a:t>
            </a:r>
            <a:endParaRPr b="1" sz="1800">
              <a:solidFill>
                <a:schemeClr val="lt2"/>
              </a:solidFill>
            </a:endParaRPr>
          </a:p>
        </p:txBody>
      </p:sp>
      <p:grpSp>
        <p:nvGrpSpPr>
          <p:cNvPr id="166" name="Google Shape;166;p28"/>
          <p:cNvGrpSpPr/>
          <p:nvPr/>
        </p:nvGrpSpPr>
        <p:grpSpPr>
          <a:xfrm>
            <a:off x="476110" y="3104046"/>
            <a:ext cx="2045246" cy="1759389"/>
            <a:chOff x="818025" y="3590025"/>
            <a:chExt cx="1759200" cy="959475"/>
          </a:xfrm>
        </p:grpSpPr>
        <p:sp>
          <p:nvSpPr>
            <p:cNvPr id="167" name="Google Shape;167;p28"/>
            <p:cNvSpPr/>
            <p:nvPr/>
          </p:nvSpPr>
          <p:spPr>
            <a:xfrm>
              <a:off x="818025" y="3619500"/>
              <a:ext cx="1759200" cy="930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68" name="Google Shape;168;p28"/>
            <p:cNvSpPr txBox="1"/>
            <p:nvPr/>
          </p:nvSpPr>
          <p:spPr>
            <a:xfrm>
              <a:off x="1362000" y="3590025"/>
              <a:ext cx="7332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2"/>
                  </a:solidFill>
                </a:rPr>
                <a:t>Data</a:t>
              </a:r>
              <a:endParaRPr b="1" sz="1800">
                <a:solidFill>
                  <a:schemeClr val="lt2"/>
                </a:solidFill>
              </a:endParaRPr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927362" y="3822937"/>
              <a:ext cx="1540500" cy="6723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/>
                <a:t>Original Image</a:t>
              </a:r>
              <a:endParaRPr b="1"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grpSp>
        <p:nvGrpSpPr>
          <p:cNvPr id="170" name="Google Shape;170;p28"/>
          <p:cNvGrpSpPr/>
          <p:nvPr/>
        </p:nvGrpSpPr>
        <p:grpSpPr>
          <a:xfrm>
            <a:off x="1930000" y="1411975"/>
            <a:ext cx="4457468" cy="2570878"/>
            <a:chOff x="1515453" y="1297968"/>
            <a:chExt cx="4641745" cy="2830428"/>
          </a:xfrm>
        </p:grpSpPr>
        <p:sp>
          <p:nvSpPr>
            <p:cNvPr id="171" name="Google Shape;171;p28"/>
            <p:cNvSpPr/>
            <p:nvPr/>
          </p:nvSpPr>
          <p:spPr>
            <a:xfrm>
              <a:off x="4631251" y="1297968"/>
              <a:ext cx="1525200" cy="13791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/>
                <a:t>LIME Explainer</a:t>
              </a:r>
              <a:endParaRPr b="1" sz="1200"/>
            </a:p>
          </p:txBody>
        </p:sp>
        <p:grpSp>
          <p:nvGrpSpPr>
            <p:cNvPr id="172" name="Google Shape;172;p28"/>
            <p:cNvGrpSpPr/>
            <p:nvPr/>
          </p:nvGrpSpPr>
          <p:grpSpPr>
            <a:xfrm>
              <a:off x="1515453" y="1297968"/>
              <a:ext cx="4641745" cy="2830428"/>
              <a:chOff x="1515453" y="1297968"/>
              <a:chExt cx="4641745" cy="2830428"/>
            </a:xfrm>
          </p:grpSpPr>
          <p:sp>
            <p:nvSpPr>
              <p:cNvPr id="173" name="Google Shape;173;p28"/>
              <p:cNvSpPr/>
              <p:nvPr/>
            </p:nvSpPr>
            <p:spPr>
              <a:xfrm>
                <a:off x="4631998" y="2748996"/>
                <a:ext cx="1525200" cy="13794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/>
                  <a:t>RISE Explainer</a:t>
                </a:r>
                <a:endParaRPr b="1" sz="12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pic>
            <p:nvPicPr>
              <p:cNvPr id="174" name="Google Shape;174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770485" y="1684448"/>
                <a:ext cx="1203114" cy="9243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" name="Google Shape;175;p28"/>
              <p:cNvSpPr/>
              <p:nvPr/>
            </p:nvSpPr>
            <p:spPr>
              <a:xfrm>
                <a:off x="1515453" y="1297968"/>
                <a:ext cx="1525200" cy="13788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/>
                  <a:t>Object Detector</a:t>
                </a:r>
                <a:endParaRPr b="1" sz="1200"/>
              </a:p>
            </p:txBody>
          </p:sp>
          <p:pic>
            <p:nvPicPr>
              <p:cNvPr id="176" name="Google Shape;176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70477" y="3120305"/>
                <a:ext cx="1203114" cy="92430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7" name="Google Shape;177;p28"/>
              <p:cNvGrpSpPr/>
              <p:nvPr/>
            </p:nvGrpSpPr>
            <p:grpSpPr>
              <a:xfrm>
                <a:off x="1708587" y="1656534"/>
                <a:ext cx="1202291" cy="925097"/>
                <a:chOff x="152400" y="1359850"/>
                <a:chExt cx="2583349" cy="2583349"/>
              </a:xfrm>
            </p:grpSpPr>
            <p:pic>
              <p:nvPicPr>
                <p:cNvPr id="178" name="Google Shape;178;p2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52400" y="1359850"/>
                  <a:ext cx="2583349" cy="25833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9" name="Google Shape;179;p28"/>
                <p:cNvSpPr/>
                <p:nvPr/>
              </p:nvSpPr>
              <p:spPr>
                <a:xfrm>
                  <a:off x="1003825" y="1860375"/>
                  <a:ext cx="881100" cy="1134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0" name="Google Shape;180;p28"/>
              <p:cNvSpPr/>
              <p:nvPr/>
            </p:nvSpPr>
            <p:spPr>
              <a:xfrm>
                <a:off x="3152375" y="1906675"/>
                <a:ext cx="1367100" cy="3474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8"/>
              <p:cNvSpPr/>
              <p:nvPr/>
            </p:nvSpPr>
            <p:spPr>
              <a:xfrm rot="5400000">
                <a:off x="3051450" y="2185600"/>
                <a:ext cx="905100" cy="2009100"/>
              </a:xfrm>
              <a:prstGeom prst="bentUpArrow">
                <a:avLst>
                  <a:gd fmla="val 24796" name="adj1"/>
                  <a:gd fmla="val 18954" name="adj2"/>
                  <a:gd fmla="val 29784" name="adj3"/>
                </a:avLst>
              </a:prstGeom>
              <a:solidFill>
                <a:schemeClr val="accent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8"/>
              <p:cNvSpPr txBox="1"/>
              <p:nvPr/>
            </p:nvSpPr>
            <p:spPr>
              <a:xfrm>
                <a:off x="2732677" y="2950808"/>
                <a:ext cx="1905000" cy="38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/>
                  <a:t>Saliency map generation</a:t>
                </a:r>
                <a:endParaRPr sz="1100"/>
              </a:p>
            </p:txBody>
          </p:sp>
          <p:sp>
            <p:nvSpPr>
              <p:cNvPr id="183" name="Google Shape;183;p28"/>
              <p:cNvSpPr txBox="1"/>
              <p:nvPr/>
            </p:nvSpPr>
            <p:spPr>
              <a:xfrm>
                <a:off x="2987490" y="1533794"/>
                <a:ext cx="1905000" cy="37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/>
                  <a:t>Superpixel segmentation</a:t>
                </a:r>
                <a:endParaRPr sz="1000"/>
              </a:p>
            </p:txBody>
          </p:sp>
        </p:grpSp>
      </p:grpSp>
      <p:sp>
        <p:nvSpPr>
          <p:cNvPr id="184" name="Google Shape;184;p28"/>
          <p:cNvSpPr/>
          <p:nvPr/>
        </p:nvSpPr>
        <p:spPr>
          <a:xfrm>
            <a:off x="788800" y="2005350"/>
            <a:ext cx="1065000" cy="1132800"/>
          </a:xfrm>
          <a:prstGeom prst="bentArrow">
            <a:avLst>
              <a:gd fmla="val 14504" name="adj1"/>
              <a:gd fmla="val 21618" name="adj2"/>
              <a:gd fmla="val 25000" name="adj3"/>
              <a:gd fmla="val 43750" name="adj4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/>
          <p:nvPr/>
        </p:nvSpPr>
        <p:spPr>
          <a:xfrm rot="3131">
            <a:off x="6386275" y="1750798"/>
            <a:ext cx="658800" cy="5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6">
            <a:alphaModFix/>
          </a:blip>
          <a:srcRect b="0" l="50414" r="25887" t="0"/>
          <a:stretch/>
        </p:blipFill>
        <p:spPr>
          <a:xfrm>
            <a:off x="7481725" y="2158475"/>
            <a:ext cx="950600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 rotWithShape="1">
          <a:blip r:embed="rId6">
            <a:alphaModFix/>
          </a:blip>
          <a:srcRect b="0" l="76272" r="-1774" t="-5674"/>
          <a:stretch/>
        </p:blipFill>
        <p:spPr>
          <a:xfrm>
            <a:off x="7459063" y="3291275"/>
            <a:ext cx="1065000" cy="123251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/>
          <p:nvPr/>
        </p:nvSpPr>
        <p:spPr>
          <a:xfrm rot="3131">
            <a:off x="6386275" y="3002256"/>
            <a:ext cx="658800" cy="5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225" y="3884150"/>
            <a:ext cx="1065000" cy="8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Detection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375" y="1232325"/>
            <a:ext cx="2947074" cy="296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1570550" y="4645875"/>
            <a:ext cx="600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Two-staged object detection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https://towardsdatascience.com/r-cnn-fast-r-cnn-faster-r-cnn-yolo-object-detection-algorithms-36d53571365e</a:t>
            </a:r>
            <a:r>
              <a:rPr lang="en-GB" sz="800"/>
              <a:t> </a:t>
            </a:r>
            <a:endParaRPr sz="800"/>
          </a:p>
        </p:txBody>
      </p:sp>
      <p:sp>
        <p:nvSpPr>
          <p:cNvPr id="197" name="Google Shape;197;p29"/>
          <p:cNvSpPr txBox="1"/>
          <p:nvPr/>
        </p:nvSpPr>
        <p:spPr>
          <a:xfrm>
            <a:off x="6164700" y="4166800"/>
            <a:ext cx="26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Faster RCNN</a:t>
            </a:r>
            <a:endParaRPr sz="800"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00" y="1625100"/>
            <a:ext cx="2736500" cy="2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267000" y="4166800"/>
            <a:ext cx="26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RCNN</a:t>
            </a:r>
            <a:endParaRPr sz="800"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763" y="750250"/>
            <a:ext cx="2749575" cy="175081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3238800" y="2489975"/>
            <a:ext cx="26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YOLO</a:t>
            </a:r>
            <a:endParaRPr sz="800"/>
          </a:p>
        </p:txBody>
      </p:sp>
      <p:sp>
        <p:nvSpPr>
          <p:cNvPr id="202" name="Google Shape;202;p29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5438" y="2948471"/>
            <a:ext cx="3000000" cy="129452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3240363" y="4243000"/>
            <a:ext cx="26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Feature Pyramid Network (FPN) - feature extractor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9090" y="1321641"/>
            <a:ext cx="8508900" cy="3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/>
              <a:t>L</a:t>
            </a:r>
            <a:r>
              <a:rPr lang="en-GB"/>
              <a:t>ocal </a:t>
            </a:r>
            <a:r>
              <a:rPr b="1" lang="en-GB"/>
              <a:t>i</a:t>
            </a:r>
            <a:r>
              <a:rPr lang="en-GB"/>
              <a:t>nterpretable </a:t>
            </a:r>
            <a:r>
              <a:rPr b="1" lang="en-GB"/>
              <a:t>m</a:t>
            </a:r>
            <a:r>
              <a:rPr lang="en-GB"/>
              <a:t>odel agnostic </a:t>
            </a:r>
            <a:r>
              <a:rPr b="1" lang="en-GB"/>
              <a:t>e</a:t>
            </a:r>
            <a:r>
              <a:rPr lang="en-GB"/>
              <a:t>xplainer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/>
              <a:t>Focuses on training local surrogate model, explains individual predictions</a:t>
            </a:r>
            <a:endParaRPr/>
          </a:p>
        </p:txBody>
      </p:sp>
      <p:sp>
        <p:nvSpPr>
          <p:cNvPr id="210" name="Google Shape;210;p30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Explainer: LIME [Ribeiro, 2016]</a:t>
            </a:r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-108000" y="4615125"/>
            <a:ext cx="9252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[Rib</a:t>
            </a:r>
            <a:r>
              <a:rPr b="1" lang="en-GB" sz="900">
                <a:solidFill>
                  <a:schemeClr val="dk1"/>
                </a:solidFill>
              </a:rPr>
              <a:t>e</a:t>
            </a:r>
            <a:r>
              <a:rPr b="1" lang="en-GB" sz="900">
                <a:solidFill>
                  <a:schemeClr val="dk1"/>
                </a:solidFill>
              </a:rPr>
              <a:t>iro, 2016] </a:t>
            </a:r>
            <a:r>
              <a:rPr lang="en-GB" sz="900">
                <a:solidFill>
                  <a:schemeClr val="dk1"/>
                </a:solidFill>
              </a:rPr>
              <a:t>Ribeiro, M. T., Singh, S., &amp;amp; Guestrin, C. (2016). "why should I trust you?". </a:t>
            </a:r>
            <a:r>
              <a:rPr i="1" lang="en-GB" sz="900">
                <a:solidFill>
                  <a:schemeClr val="dk1"/>
                </a:solidFill>
              </a:rPr>
              <a:t>Proceedings of the 22nd ACM SIGKDD International Conference on Knowledge Discovery and Data Mining. </a:t>
            </a:r>
            <a:r>
              <a:rPr lang="en-GB" sz="900">
                <a:solidFill>
                  <a:schemeClr val="dk1"/>
                </a:solidFill>
              </a:rPr>
              <a:t>https://doi.org/10.1145/2939672.2939778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3385875" y="3855300"/>
            <a:ext cx="52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Linear model that approximates the model locally well near “X”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214" name="Google Shape;214;p30"/>
          <p:cNvGrpSpPr/>
          <p:nvPr/>
        </p:nvGrpSpPr>
        <p:grpSpPr>
          <a:xfrm>
            <a:off x="1112825" y="1936625"/>
            <a:ext cx="5638850" cy="1951725"/>
            <a:chOff x="1646225" y="1936625"/>
            <a:chExt cx="5638850" cy="1951725"/>
          </a:xfrm>
        </p:grpSpPr>
        <p:pic>
          <p:nvPicPr>
            <p:cNvPr id="215" name="Google Shape;215;p30"/>
            <p:cNvPicPr preferRelativeResize="0"/>
            <p:nvPr/>
          </p:nvPicPr>
          <p:blipFill rotWithShape="1">
            <a:blip r:embed="rId3">
              <a:alphaModFix/>
            </a:blip>
            <a:srcRect b="6716" l="3818" r="0" t="0"/>
            <a:stretch/>
          </p:blipFill>
          <p:spPr>
            <a:xfrm>
              <a:off x="4054425" y="1939200"/>
              <a:ext cx="3230650" cy="194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30"/>
            <p:cNvSpPr txBox="1"/>
            <p:nvPr/>
          </p:nvSpPr>
          <p:spPr>
            <a:xfrm>
              <a:off x="2004925" y="3425425"/>
              <a:ext cx="256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Instance “X” to be explained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4485725" y="2114550"/>
              <a:ext cx="1261800" cy="1472100"/>
            </a:xfrm>
            <a:prstGeom prst="ellipse">
              <a:avLst/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1646225" y="2665950"/>
              <a:ext cx="2286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accent5"/>
                  </a:solidFill>
                </a:rPr>
                <a:t>Generates samples around X and corresponding predictions</a:t>
              </a:r>
              <a:endParaRPr sz="1200">
                <a:solidFill>
                  <a:schemeClr val="accent5"/>
                </a:solidFill>
              </a:endParaRPr>
            </a:p>
          </p:txBody>
        </p:sp>
        <p:cxnSp>
          <p:nvCxnSpPr>
            <p:cNvPr id="219" name="Google Shape;219;p30"/>
            <p:cNvCxnSpPr>
              <a:stCxn id="217" idx="2"/>
              <a:endCxn id="218" idx="3"/>
            </p:cNvCxnSpPr>
            <p:nvPr/>
          </p:nvCxnSpPr>
          <p:spPr>
            <a:xfrm flipH="1">
              <a:off x="3932225" y="2850600"/>
              <a:ext cx="553500" cy="924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" name="Google Shape;220;p30"/>
            <p:cNvCxnSpPr/>
            <p:nvPr/>
          </p:nvCxnSpPr>
          <p:spPr>
            <a:xfrm flipH="1">
              <a:off x="4086750" y="3047275"/>
              <a:ext cx="776400" cy="593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1" name="Google Shape;221;p30"/>
            <p:cNvCxnSpPr/>
            <p:nvPr/>
          </p:nvCxnSpPr>
          <p:spPr>
            <a:xfrm flipH="1">
              <a:off x="4766100" y="1936625"/>
              <a:ext cx="377400" cy="19086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222" name="Google Shape;222;p30"/>
          <p:cNvSpPr txBox="1"/>
          <p:nvPr/>
        </p:nvSpPr>
        <p:spPr>
          <a:xfrm>
            <a:off x="4037725" y="4205375"/>
            <a:ext cx="203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Source: 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https://github.com/marcotcr/lime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9565" y="2691900"/>
            <a:ext cx="44921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7611175" y="2615700"/>
            <a:ext cx="138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Non-linear decision function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19100" y="1321650"/>
            <a:ext cx="8508900" cy="327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Select your instance of interest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Perturb your dataset and get prediction from black box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Weight new samples with proximity with instance of interest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Train a weighted, interpretable model (for e.g. LASSO ) on the dataset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explanations</a:t>
            </a:r>
            <a:r>
              <a:rPr lang="en-GB"/>
              <a:t>(x) = argmin</a:t>
            </a:r>
            <a:r>
              <a:rPr baseline="-25000" lang="en-GB"/>
              <a:t> g∈G</a:t>
            </a:r>
            <a:r>
              <a:rPr lang="en-GB"/>
              <a:t> L(f, g, π</a:t>
            </a:r>
            <a:r>
              <a:rPr baseline="-25000" lang="en-GB"/>
              <a:t>x</a:t>
            </a:r>
            <a:r>
              <a:rPr lang="en-GB"/>
              <a:t>) + Ω(g)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-x instance of interest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-f , model being explained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g local interpretable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-L(f,g,</a:t>
            </a:r>
            <a:r>
              <a:rPr lang="en-GB"/>
              <a:t>π</a:t>
            </a:r>
            <a:r>
              <a:rPr baseline="-25000" lang="en-GB"/>
              <a:t>x</a:t>
            </a:r>
            <a:r>
              <a:rPr lang="en-GB"/>
              <a:t>)  square error loss.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-L(f, g, π</a:t>
            </a:r>
            <a:r>
              <a:rPr baseline="-25000" lang="en-GB"/>
              <a:t>x</a:t>
            </a:r>
            <a:r>
              <a:rPr lang="en-GB"/>
              <a:t>) = ∑ </a:t>
            </a:r>
            <a:r>
              <a:rPr baseline="-25000" lang="en-GB"/>
              <a:t>z,z’∈Z</a:t>
            </a:r>
            <a:r>
              <a:rPr lang="en-GB"/>
              <a:t> π</a:t>
            </a:r>
            <a:r>
              <a:rPr baseline="-25000" lang="en-GB"/>
              <a:t>x</a:t>
            </a:r>
            <a:r>
              <a:rPr lang="en-GB"/>
              <a:t>(z) (f(z) − g(z’)) </a:t>
            </a:r>
            <a:r>
              <a:rPr baseline="30000" lang="en-GB"/>
              <a:t>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Explain the prediction by interpreting the local model</a:t>
            </a:r>
            <a:endParaRPr/>
          </a:p>
        </p:txBody>
      </p:sp>
      <p:sp>
        <p:nvSpPr>
          <p:cNvPr id="230" name="Google Shape;230;p31"/>
          <p:cNvSpPr txBox="1"/>
          <p:nvPr>
            <p:ph type="title"/>
          </p:nvPr>
        </p:nvSpPr>
        <p:spPr>
          <a:xfrm>
            <a:off x="319090" y="783225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LIME: Training Recipe</a:t>
            </a:r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1548900" y="4621700"/>
            <a:ext cx="370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Source: https://christophm.github.io/interpretable-ml-book/lime.html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1909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LIME</a:t>
            </a:r>
            <a:endParaRPr/>
          </a:p>
        </p:txBody>
      </p:sp>
      <p:sp>
        <p:nvSpPr>
          <p:cNvPr id="238" name="Google Shape;238;p32"/>
          <p:cNvSpPr txBox="1"/>
          <p:nvPr/>
        </p:nvSpPr>
        <p:spPr>
          <a:xfrm>
            <a:off x="15240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Department of Informatics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Research Group Social Computing</a:t>
            </a:r>
            <a:endParaRPr sz="800">
              <a:solidFill>
                <a:srgbClr val="0065BD"/>
              </a:solidFill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65BD"/>
                </a:solidFill>
              </a:rPr>
              <a:t>Technical University of Munich</a:t>
            </a:r>
            <a:endParaRPr sz="800">
              <a:solidFill>
                <a:srgbClr val="0065BD"/>
              </a:solidFill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19625"/>
            <a:ext cx="2538000" cy="18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000" y="1040925"/>
            <a:ext cx="2538000" cy="18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6202" y="1009200"/>
            <a:ext cx="2538000" cy="18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2958425"/>
            <a:ext cx="2538000" cy="18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3000" y="2932775"/>
            <a:ext cx="2538000" cy="18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6200" y="2938718"/>
            <a:ext cx="2538000" cy="18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60104_TUM_Praesentation_p_v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